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8" r:id="rId3"/>
    <p:sldId id="297" r:id="rId4"/>
    <p:sldId id="299" r:id="rId5"/>
    <p:sldId id="300" r:id="rId6"/>
    <p:sldId id="301" r:id="rId7"/>
    <p:sldId id="302" r:id="rId8"/>
    <p:sldId id="303" r:id="rId9"/>
    <p:sldId id="304" r:id="rId10"/>
    <p:sldId id="305" r:id="rId11"/>
    <p:sldId id="325" r:id="rId12"/>
    <p:sldId id="307" r:id="rId13"/>
    <p:sldId id="308" r:id="rId14"/>
    <p:sldId id="309" r:id="rId15"/>
    <p:sldId id="310" r:id="rId16"/>
    <p:sldId id="311" r:id="rId17"/>
    <p:sldId id="312" r:id="rId18"/>
    <p:sldId id="326" r:id="rId19"/>
    <p:sldId id="313" r:id="rId20"/>
    <p:sldId id="314" r:id="rId21"/>
    <p:sldId id="315" r:id="rId22"/>
    <p:sldId id="316" r:id="rId23"/>
    <p:sldId id="317" r:id="rId24"/>
    <p:sldId id="321" r:id="rId25"/>
    <p:sldId id="324" r:id="rId26"/>
    <p:sldId id="322" r:id="rId27"/>
    <p:sldId id="323" r:id="rId28"/>
    <p:sldId id="329" r:id="rId29"/>
    <p:sldId id="32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0" autoAdjust="0"/>
    <p:restoredTop sz="94660"/>
  </p:normalViewPr>
  <p:slideViewPr>
    <p:cSldViewPr snapToGrid="0">
      <p:cViewPr varScale="1">
        <p:scale>
          <a:sx n="73" d="100"/>
          <a:sy n="73" d="100"/>
        </p:scale>
        <p:origin x="5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4D021-BCFF-465C-B961-DD17E7D84A2D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7168C5-C35B-4BB2-ACD3-5CF74885DC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560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2F674-76C2-4834-9CB2-0EA8B496B7C4}" type="datetime1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292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1073F-6259-402A-95BC-60F5895C3010}" type="datetime1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654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B69686-B865-470F-82BD-2536C97A7DF8}" type="datetime1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66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A9FCBC-6F50-4EF4-9295-03136A79BEAA}" type="datetime1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192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849ED-199A-4A6C-B826-32AE334ABA5B}" type="datetime1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111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576AF-C69C-457B-82AC-99613AA52C2A}" type="datetime1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59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74AB1-52EE-48D7-8E25-73656F8F8E9C}" type="datetime1">
              <a:rPr lang="en-US" smtClean="0"/>
              <a:t>7/6/2020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993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831ED7-B03D-4348-8E71-57BC84ED7DD2}" type="datetime1">
              <a:rPr lang="en-US" smtClean="0"/>
              <a:t>7/6/2020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82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2B221-04D0-4722-9FBF-D5CA386BDF46}" type="datetime1">
              <a:rPr lang="en-US" smtClean="0"/>
              <a:t>7/6/2020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283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1B72-C0FF-4D47-9925-D84F9DECCEF9}" type="datetime1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6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72F89-4A1F-48CB-B823-F5116758120A}" type="datetime1">
              <a:rPr lang="en-US" smtClean="0"/>
              <a:t>7/6/2020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3169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7610D7-3999-4DAD-B50C-67E6AF6F37A3}" type="datetime1">
              <a:rPr lang="en-US" smtClean="0"/>
              <a:t>7/6/2020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EE350-Electric Machinery Fundamentals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5300A-58DC-40DB-8266-5DAB654BB6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95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8935" y="6427114"/>
            <a:ext cx="10287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1200" spc="-60" dirty="0">
                <a:solidFill>
                  <a:srgbClr val="888888"/>
                </a:solidFill>
                <a:latin typeface="Arial"/>
                <a:cs typeface="Arial"/>
              </a:rPr>
              <a:t>1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29640" y="1770573"/>
            <a:ext cx="10539549" cy="689291"/>
          </a:xfrm>
          <a:prstGeom prst="rect">
            <a:avLst/>
          </a:prstGeom>
        </p:spPr>
        <p:txBody>
          <a:bodyPr vert="horz" wrap="square" lIns="0" tIns="12065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pc="-190" dirty="0">
                <a:latin typeface="Algerian" panose="04020705040A02060702" pitchFamily="82" charset="0"/>
              </a:rPr>
              <a:t>Electrical Machinery Fundamentals</a:t>
            </a:r>
            <a:endParaRPr spc="-190" dirty="0">
              <a:latin typeface="Algerian" panose="04020705040A02060702" pitchFamily="82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42308" y="2675909"/>
            <a:ext cx="6767922" cy="150618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21995" algn="ctr">
              <a:spcBef>
                <a:spcPts val="105"/>
              </a:spcBef>
            </a:pPr>
            <a:r>
              <a:rPr lang="en-US" sz="3200" dirty="0">
                <a:solidFill>
                  <a:srgbClr val="0000FF"/>
                </a:solidFill>
                <a:latin typeface="Arial"/>
                <a:cs typeface="Arial"/>
              </a:rPr>
              <a:t>		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lang="en-US" sz="3200" dirty="0">
                <a:solidFill>
                  <a:srgbClr val="0000FF"/>
                </a:solidFill>
                <a:latin typeface="Arial"/>
                <a:cs typeface="Arial"/>
              </a:rPr>
              <a:t>E</a:t>
            </a:r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spc="-30" dirty="0">
                <a:solidFill>
                  <a:srgbClr val="0000FF"/>
                </a:solidFill>
                <a:latin typeface="Arial"/>
                <a:cs typeface="Arial"/>
              </a:rPr>
              <a:t>250</a:t>
            </a:r>
            <a:r>
              <a:rPr sz="3200" spc="-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sz="3200" spc="-5" dirty="0">
                <a:solidFill>
                  <a:srgbClr val="0000FF"/>
                </a:solidFill>
                <a:latin typeface="Arial"/>
                <a:cs typeface="Arial"/>
              </a:rPr>
              <a:t>SPRING</a:t>
            </a:r>
            <a:r>
              <a:rPr sz="3200" spc="-2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3200" spc="-5" dirty="0">
                <a:solidFill>
                  <a:srgbClr val="0000FF"/>
                </a:solidFill>
                <a:latin typeface="Arial"/>
                <a:cs typeface="Arial"/>
              </a:rPr>
              <a:t>20</a:t>
            </a:r>
            <a:r>
              <a:rPr lang="en-US" sz="3200" spc="-5" dirty="0">
                <a:solidFill>
                  <a:srgbClr val="0000FF"/>
                </a:solidFill>
                <a:latin typeface="Arial"/>
                <a:cs typeface="Arial"/>
              </a:rPr>
              <a:t>20</a:t>
            </a:r>
            <a:endParaRPr sz="3200" dirty="0">
              <a:latin typeface="Arial"/>
              <a:cs typeface="Arial"/>
            </a:endParaRPr>
          </a:p>
          <a:p>
            <a:pPr algn="ctr">
              <a:spcBef>
                <a:spcPts val="45"/>
              </a:spcBef>
            </a:pPr>
            <a:endParaRPr sz="3300" dirty="0">
              <a:latin typeface="Times New Roman"/>
              <a:cs typeface="Times New Roman"/>
            </a:endParaRPr>
          </a:p>
          <a:p>
            <a:pPr marL="1305560" algn="ctr"/>
            <a:r>
              <a:rPr sz="3200" dirty="0">
                <a:solidFill>
                  <a:srgbClr val="0000FF"/>
                </a:solidFill>
                <a:latin typeface="Arial"/>
                <a:cs typeface="Arial"/>
              </a:rPr>
              <a:t>Lecture </a:t>
            </a:r>
            <a:r>
              <a:rPr lang="en-US" sz="3200" dirty="0">
                <a:solidFill>
                  <a:srgbClr val="0000FF"/>
                </a:solidFill>
                <a:latin typeface="Arial"/>
                <a:cs typeface="Arial"/>
              </a:rPr>
              <a:t>10-Chapter 18</a:t>
            </a:r>
            <a:endParaRPr sz="2800" dirty="0">
              <a:latin typeface="Arial"/>
              <a:cs typeface="Arial"/>
            </a:endParaRPr>
          </a:p>
        </p:txBody>
      </p:sp>
      <p:pic>
        <p:nvPicPr>
          <p:cNvPr id="1026" name="Picture 2" descr="Image result for uet lahore logo">
            <a:extLst>
              <a:ext uri="{FF2B5EF4-FFF2-40B4-BE49-F238E27FC236}">
                <a16:creationId xmlns:a16="http://schemas.microsoft.com/office/drawing/2014/main" id="{47CBF2EA-D95E-479B-8DF8-5122F8F3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48" y="166634"/>
            <a:ext cx="33528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FDE7BD-16BE-4624-9D9A-80A6D278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EE 250 EMF, Dr. Aashir Waleed-UET Faisalabad Campus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2" y="0"/>
            <a:ext cx="10029844" cy="634544"/>
          </a:xfrm>
        </p:spPr>
        <p:txBody>
          <a:bodyPr>
            <a:normAutofit/>
          </a:bodyPr>
          <a:lstStyle/>
          <a:p>
            <a:r>
              <a:rPr lang="en-US" sz="2900" b="1" u="sng" dirty="0">
                <a:latin typeface="+mn-lt"/>
              </a:rPr>
              <a:t>18.4 Principle of operation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6362" y="634544"/>
            <a:ext cx="11620108" cy="6018047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/>
              <a:t>Complex and can be explained by </a:t>
            </a:r>
            <a:r>
              <a:rPr lang="en-US" sz="2800" b="1" dirty="0"/>
              <a:t>cross-field theory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/>
              <a:t>As rotor begins to turn, </a:t>
            </a:r>
            <a:r>
              <a:rPr lang="en-US" sz="2800" b="1" dirty="0"/>
              <a:t>emf E </a:t>
            </a:r>
            <a:r>
              <a:rPr lang="en-US" sz="2800" dirty="0"/>
              <a:t>is induced in rotor as they cut the stator flux </a:t>
            </a:r>
            <a:r>
              <a:rPr lang="en-US" sz="2800" b="1" dirty="0"/>
              <a:t>ɸ</a:t>
            </a:r>
            <a:r>
              <a:rPr lang="en-US" sz="2800" b="1" baseline="-25000" dirty="0"/>
              <a:t>S</a:t>
            </a:r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/>
              <a:t>Voltage increases as the rotor speed increases =&gt; Current </a:t>
            </a:r>
            <a:r>
              <a:rPr lang="en-US" sz="2800" b="1" dirty="0"/>
              <a:t>I</a:t>
            </a:r>
            <a:r>
              <a:rPr lang="en-US" sz="2800" b="1" baseline="-25000" dirty="0"/>
              <a:t>r</a:t>
            </a:r>
            <a:r>
              <a:rPr lang="en-US" sz="3600" b="1" dirty="0"/>
              <a:t> </a:t>
            </a:r>
            <a:r>
              <a:rPr lang="en-US" sz="2800" dirty="0"/>
              <a:t>flows in rotor bars =&gt; Rotor flux </a:t>
            </a:r>
            <a:r>
              <a:rPr lang="en-US" sz="2800" b="1" dirty="0"/>
              <a:t>ɸ</a:t>
            </a:r>
            <a:r>
              <a:rPr lang="en-US" sz="2800" b="1" baseline="-25000" dirty="0"/>
              <a:t>r</a:t>
            </a:r>
            <a:r>
              <a:rPr lang="en-US" sz="3600" b="1" dirty="0"/>
              <a:t> </a:t>
            </a:r>
            <a:r>
              <a:rPr lang="en-US" sz="2800" dirty="0"/>
              <a:t>will be produced that will act perpendicular to stator flux </a:t>
            </a:r>
            <a:r>
              <a:rPr lang="en-US" sz="2800" b="1" dirty="0"/>
              <a:t>ɸ</a:t>
            </a:r>
            <a:r>
              <a:rPr lang="en-US" sz="2800" b="1" baseline="-25000" dirty="0"/>
              <a:t>S</a:t>
            </a:r>
            <a:endParaRPr lang="en-US" sz="28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/>
              <a:t>ɸ</a:t>
            </a:r>
            <a:r>
              <a:rPr lang="en-US" sz="2800" b="1" baseline="-25000" dirty="0"/>
              <a:t>r </a:t>
            </a:r>
            <a:r>
              <a:rPr lang="en-US" sz="2800" dirty="0"/>
              <a:t>will not reach at its maximum value in the same time as </a:t>
            </a:r>
            <a:r>
              <a:rPr lang="en-US" sz="2800" b="1" dirty="0"/>
              <a:t>ɸ</a:t>
            </a:r>
            <a:r>
              <a:rPr lang="en-US" sz="2800" b="1" baseline="-25000" dirty="0"/>
              <a:t>S</a:t>
            </a:r>
            <a:r>
              <a:rPr lang="en-US" sz="2800" b="1" dirty="0"/>
              <a:t> </a:t>
            </a:r>
            <a:r>
              <a:rPr lang="en-US" sz="2800" dirty="0"/>
              <a:t>does =&gt; </a:t>
            </a:r>
            <a:r>
              <a:rPr lang="en-US" sz="2800" b="1" dirty="0"/>
              <a:t>ɸ</a:t>
            </a:r>
            <a:r>
              <a:rPr lang="en-US" sz="2800" b="1" baseline="-25000" dirty="0"/>
              <a:t>r</a:t>
            </a:r>
            <a:r>
              <a:rPr lang="en-US" sz="2800" dirty="0"/>
              <a:t> lags behind </a:t>
            </a:r>
            <a:r>
              <a:rPr lang="en-US" sz="2800" b="1" dirty="0"/>
              <a:t>ɸ</a:t>
            </a:r>
            <a:r>
              <a:rPr lang="en-US" sz="2800" b="1" baseline="-25000" dirty="0"/>
              <a:t>S</a:t>
            </a:r>
            <a:r>
              <a:rPr lang="en-US" sz="2800" b="1" dirty="0"/>
              <a:t> </a:t>
            </a:r>
            <a:r>
              <a:rPr lang="en-US" sz="2800" dirty="0"/>
              <a:t>by </a:t>
            </a:r>
            <a:r>
              <a:rPr lang="en-US" sz="2800" b="1" dirty="0"/>
              <a:t>90°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/>
              <a:t>Combined action of both fluxes produces revolving magnetic field =&gt; Similar to 3-phase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/>
              <a:t>ɸ</a:t>
            </a:r>
            <a:r>
              <a:rPr lang="en-US" sz="2800" baseline="-25000" dirty="0"/>
              <a:t>r</a:t>
            </a:r>
            <a:r>
              <a:rPr lang="en-US" sz="2800" dirty="0"/>
              <a:t> increases as motor speeds up becoming almost equal to ɸ</a:t>
            </a:r>
            <a:r>
              <a:rPr lang="en-US" sz="2800" baseline="-25000" dirty="0"/>
              <a:t>S </a:t>
            </a:r>
            <a:r>
              <a:rPr lang="en-US" sz="2800" dirty="0"/>
              <a:t>at synchronous speed 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/>
              <a:t>Flux is strong horizontally and weak vertically =&gt; Field strength at low speed follows elliptic pattern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/>
              <a:t>As motor approaches synchronous speed </a:t>
            </a:r>
            <a:r>
              <a:rPr lang="en-US" sz="2800" b="1" dirty="0"/>
              <a:t>=&gt;</a:t>
            </a:r>
            <a:r>
              <a:rPr lang="en-US" sz="2800" dirty="0"/>
              <a:t> ɸ</a:t>
            </a:r>
            <a:r>
              <a:rPr lang="en-US" sz="2800" baseline="-25000" dirty="0"/>
              <a:t>r</a:t>
            </a:r>
            <a:r>
              <a:rPr lang="en-US" sz="2800" dirty="0"/>
              <a:t> becomes almost equal to ɸ</a:t>
            </a:r>
            <a:r>
              <a:rPr lang="en-US" sz="2800" baseline="-25000" dirty="0"/>
              <a:t>S </a:t>
            </a:r>
            <a:r>
              <a:rPr lang="en-US" sz="2800" b="1" dirty="0"/>
              <a:t>=&gt; </a:t>
            </a:r>
            <a:r>
              <a:rPr lang="en-US" sz="2800" dirty="0"/>
              <a:t>Nearly perfect revolving field is produced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C3C01C-B340-46BC-9190-949F2BEDB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ABFEC-FEF0-4265-BDEF-6D6DFC81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32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gle Phase Induction Motor How it work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0480"/>
            <a:ext cx="12192000" cy="68580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311EB6-B148-47F4-8E7A-CDFD4FFE5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E75FD-5528-49EC-9BF9-D1A19B0AF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2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257" y="548487"/>
            <a:ext cx="7116743" cy="5705475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18.4 Principle of operation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27C2D-1DA9-497C-B0BC-B98A95BF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6B314C-2455-4768-A603-C1997DB394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57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213386" cy="6859721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18.4 Principle of operation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0A9E5-C92F-41FE-8DD5-06CD83868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40CB8-4663-4FDD-9122-480A6F158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388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2" y="0"/>
            <a:ext cx="10029844" cy="450574"/>
          </a:xfrm>
        </p:spPr>
        <p:txBody>
          <a:bodyPr>
            <a:normAutofit fontScale="90000"/>
          </a:bodyPr>
          <a:lstStyle/>
          <a:p>
            <a:r>
              <a:rPr lang="en-US" sz="2900" b="1" u="sng" dirty="0">
                <a:latin typeface="+mn-lt"/>
              </a:rPr>
              <a:t>18.5 Locked-rotor torque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2035" y="393471"/>
            <a:ext cx="11767930" cy="627237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dirty="0">
                <a:highlight>
                  <a:srgbClr val="FFFF00"/>
                </a:highlight>
              </a:rPr>
              <a:t>Creation of revolving magnetic field</a:t>
            </a:r>
            <a:r>
              <a:rPr lang="en-US" sz="2400" dirty="0"/>
              <a:t> by the </a:t>
            </a:r>
            <a:r>
              <a:rPr lang="en-US" sz="2400" b="1" i="1" dirty="0">
                <a:solidFill>
                  <a:srgbClr val="FF0000"/>
                </a:solidFill>
              </a:rPr>
              <a:t>addition of an auxiliary winding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400" b="1" dirty="0"/>
              <a:t>Explanation of figure: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Connect main and auxiliary winding to AC source =&gt; Main and auxiliary windings produces 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ɸ</a:t>
            </a:r>
            <a:r>
              <a:rPr lang="en-US" sz="24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S</a:t>
            </a:r>
            <a:r>
              <a:rPr 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 </a:t>
            </a:r>
            <a:r>
              <a:rPr lang="en-US" sz="2400" dirty="0">
                <a:solidFill>
                  <a:srgbClr val="FF0000"/>
                </a:solidFill>
                <a:highlight>
                  <a:srgbClr val="FFFF00"/>
                </a:highlight>
              </a:rPr>
              <a:t>and </a:t>
            </a:r>
            <a:r>
              <a:rPr lang="en-US" sz="24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ɸ</a:t>
            </a:r>
            <a:r>
              <a:rPr lang="en-US" sz="2400" b="1" baseline="-25000" dirty="0" err="1">
                <a:solidFill>
                  <a:srgbClr val="FF0000"/>
                </a:solidFill>
                <a:highlight>
                  <a:srgbClr val="FFFF00"/>
                </a:highlight>
              </a:rPr>
              <a:t>a</a:t>
            </a:r>
            <a:r>
              <a:rPr lang="en-US" sz="2400" b="1" dirty="0"/>
              <a:t> </a:t>
            </a:r>
            <a:r>
              <a:rPr lang="en-US" sz="2400" dirty="0"/>
              <a:t>respectively, If 2 fluxes are </a:t>
            </a:r>
            <a:r>
              <a:rPr lang="en-US" sz="2400" dirty="0">
                <a:highlight>
                  <a:srgbClr val="FFFF00"/>
                </a:highlight>
              </a:rPr>
              <a:t>out of phase </a:t>
            </a:r>
            <a:r>
              <a:rPr lang="en-US" sz="2400" dirty="0"/>
              <a:t>then revolving magnetic field is set up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highlight>
                  <a:srgbClr val="FFFF00"/>
                </a:highlight>
              </a:rPr>
              <a:t>Either of flux can lead or lag </a:t>
            </a:r>
            <a:r>
              <a:rPr lang="en-US" sz="2400" dirty="0"/>
              <a:t>depending upon the setup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Auxiliary winding is used to produce strong flux </a:t>
            </a:r>
            <a:r>
              <a:rPr lang="en-US" sz="2400" b="1" dirty="0"/>
              <a:t>ɸ</a:t>
            </a:r>
            <a:r>
              <a:rPr lang="en-US" sz="2400" b="1" baseline="-25000" dirty="0"/>
              <a:t>a </a:t>
            </a:r>
            <a:r>
              <a:rPr lang="en-US" sz="2400" dirty="0">
                <a:highlight>
                  <a:srgbClr val="FFFF00"/>
                </a:highlight>
              </a:rPr>
              <a:t>during accelerating period when rotor flux </a:t>
            </a:r>
            <a:r>
              <a:rPr lang="en-US" sz="2400" b="1" dirty="0">
                <a:highlight>
                  <a:srgbClr val="FFFF00"/>
                </a:highlight>
              </a:rPr>
              <a:t>ɸ</a:t>
            </a:r>
            <a:r>
              <a:rPr lang="en-US" sz="2400" b="1" baseline="-25000" dirty="0">
                <a:highlight>
                  <a:srgbClr val="FFFF00"/>
                </a:highlight>
              </a:rPr>
              <a:t>r </a:t>
            </a:r>
            <a:r>
              <a:rPr lang="en-US" sz="2400" dirty="0">
                <a:highlight>
                  <a:srgbClr val="FFFF00"/>
                </a:highlight>
              </a:rPr>
              <a:t>is weak </a:t>
            </a:r>
            <a:r>
              <a:rPr lang="en-US" sz="2400" dirty="0"/>
              <a:t>=&gt; </a:t>
            </a:r>
            <a:r>
              <a:rPr lang="en-US" sz="2400" b="1" dirty="0"/>
              <a:t>ɸ</a:t>
            </a:r>
            <a:r>
              <a:rPr lang="en-US" sz="2400" b="1" baseline="-25000" dirty="0"/>
              <a:t>a </a:t>
            </a:r>
            <a:r>
              <a:rPr lang="en-US" sz="2400" dirty="0"/>
              <a:t>strengthens </a:t>
            </a:r>
            <a:r>
              <a:rPr lang="en-US" sz="2400" b="1" dirty="0"/>
              <a:t>ɸ</a:t>
            </a:r>
            <a:r>
              <a:rPr lang="en-US" sz="2400" b="1" baseline="-25000" dirty="0"/>
              <a:t>r</a:t>
            </a:r>
            <a:r>
              <a:rPr lang="en-US" sz="2400" dirty="0"/>
              <a:t> and produces powerful torque both at standstill and low speeds, Locked rotor torque is given as</a:t>
            </a:r>
            <a:r>
              <a:rPr lang="en-US" sz="2400" b="1" dirty="0"/>
              <a:t>:                        </a:t>
            </a:r>
          </a:p>
          <a:p>
            <a:pPr lvl="1" algn="ctr"/>
            <a:r>
              <a:rPr lang="en-US" sz="2400" b="1" i="1" dirty="0">
                <a:solidFill>
                  <a:srgbClr val="FF0000"/>
                </a:solidFill>
                <a:highlight>
                  <a:srgbClr val="00FF00"/>
                </a:highlight>
              </a:rPr>
              <a:t>T= k*I</a:t>
            </a:r>
            <a:r>
              <a:rPr lang="en-US" sz="2400" b="1" i="1" baseline="-25000" dirty="0">
                <a:solidFill>
                  <a:srgbClr val="FF0000"/>
                </a:solidFill>
                <a:highlight>
                  <a:srgbClr val="00FF00"/>
                </a:highlight>
              </a:rPr>
              <a:t>a</a:t>
            </a:r>
            <a:r>
              <a:rPr lang="en-US" sz="2400" b="1" i="1" dirty="0">
                <a:solidFill>
                  <a:srgbClr val="FF0000"/>
                </a:solidFill>
                <a:highlight>
                  <a:srgbClr val="00FF00"/>
                </a:highlight>
              </a:rPr>
              <a:t>*I</a:t>
            </a:r>
            <a:r>
              <a:rPr lang="en-US" sz="2400" b="1" i="1" baseline="-25000" dirty="0">
                <a:solidFill>
                  <a:srgbClr val="FF0000"/>
                </a:solidFill>
                <a:highlight>
                  <a:srgbClr val="00FF00"/>
                </a:highlight>
              </a:rPr>
              <a:t>s</a:t>
            </a:r>
            <a:r>
              <a:rPr lang="en-US" sz="2400" b="1" i="1" dirty="0">
                <a:solidFill>
                  <a:srgbClr val="FF0000"/>
                </a:solidFill>
                <a:highlight>
                  <a:srgbClr val="00FF00"/>
                </a:highlight>
              </a:rPr>
              <a:t>*sin</a:t>
            </a:r>
            <a:r>
              <a:rPr lang="el-GR" sz="2400" b="1" i="1" dirty="0">
                <a:solidFill>
                  <a:srgbClr val="FF0000"/>
                </a:solidFill>
                <a:highlight>
                  <a:srgbClr val="00FF00"/>
                </a:highlight>
              </a:rPr>
              <a:t>α</a:t>
            </a:r>
            <a:endParaRPr lang="en-US" sz="2400" b="1" i="1" dirty="0">
              <a:solidFill>
                <a:srgbClr val="FF0000"/>
              </a:solidFill>
              <a:highlight>
                <a:srgbClr val="00FF00"/>
              </a:highlight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highlight>
                  <a:srgbClr val="FFFF00"/>
                </a:highlight>
              </a:rPr>
              <a:t>Impedance in series with auxiliary winding </a:t>
            </a:r>
            <a:r>
              <a:rPr lang="en-US" sz="2400" dirty="0"/>
              <a:t>for required </a:t>
            </a:r>
            <a:r>
              <a:rPr lang="en-US" sz="2400" dirty="0">
                <a:highlight>
                  <a:srgbClr val="FFFF00"/>
                </a:highlight>
              </a:rPr>
              <a:t>phase shift between </a:t>
            </a:r>
            <a:r>
              <a:rPr lang="en-US" sz="2400" b="1" dirty="0">
                <a:highlight>
                  <a:srgbClr val="FFFF00"/>
                </a:highlight>
              </a:rPr>
              <a:t>I</a:t>
            </a:r>
            <a:r>
              <a:rPr lang="en-US" sz="2400" b="1" baseline="-25000" dirty="0">
                <a:highlight>
                  <a:srgbClr val="FFFF00"/>
                </a:highlight>
              </a:rPr>
              <a:t>a</a:t>
            </a:r>
            <a:r>
              <a:rPr lang="en-US" sz="2400" b="1" dirty="0">
                <a:highlight>
                  <a:srgbClr val="FFFF00"/>
                </a:highlight>
              </a:rPr>
              <a:t> </a:t>
            </a:r>
            <a:r>
              <a:rPr lang="en-US" sz="2400" dirty="0">
                <a:highlight>
                  <a:srgbClr val="FFFF00"/>
                </a:highlight>
              </a:rPr>
              <a:t>and </a:t>
            </a:r>
            <a:r>
              <a:rPr lang="en-US" sz="2400" b="1" dirty="0">
                <a:highlight>
                  <a:srgbClr val="FFFF00"/>
                </a:highlight>
              </a:rPr>
              <a:t>I</a:t>
            </a:r>
            <a:r>
              <a:rPr lang="en-US" sz="2400" b="1" baseline="-25000" dirty="0">
                <a:highlight>
                  <a:srgbClr val="FFFF00"/>
                </a:highlight>
              </a:rPr>
              <a:t>s</a:t>
            </a:r>
            <a:endParaRPr lang="en-US" sz="2400" dirty="0">
              <a:highlight>
                <a:srgbClr val="FFFF00"/>
              </a:highlight>
            </a:endParaRP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400" dirty="0"/>
              <a:t>Impedance can be capacitive or inductive depending upon the required starting torque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400" b="1" dirty="0">
                <a:highlight>
                  <a:srgbClr val="FFFF00"/>
                </a:highlight>
              </a:rPr>
              <a:t>Special centrifugal switch </a:t>
            </a:r>
            <a:r>
              <a:rPr lang="en-US" sz="2400" dirty="0"/>
              <a:t>in series with auxiliary winding =&gt; Designed to disconnect auxiliary when motor reaches 75% of synchronous speed 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B9EE11-4C1C-41D4-BB8F-EB602F8A3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27233B-705D-4679-8D9A-777092DCF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88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700" y="0"/>
            <a:ext cx="6737985" cy="6858000"/>
          </a:xfrm>
          <a:prstGeom prst="rect">
            <a:avLst/>
          </a:prstGeom>
        </p:spPr>
      </p:pic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</a:rPr>
              <a:t>18.5 Locked-rotor torque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EA201C-9059-44FD-BBFE-A9677F50C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E0AE5D-AB53-4E4F-B31F-6D4E30A8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82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2" y="0"/>
            <a:ext cx="10029844" cy="634544"/>
          </a:xfrm>
        </p:spPr>
        <p:txBody>
          <a:bodyPr>
            <a:normAutofit/>
          </a:bodyPr>
          <a:lstStyle/>
          <a:p>
            <a:r>
              <a:rPr lang="en-US" sz="2900" b="1" u="sng" dirty="0">
                <a:latin typeface="+mn-lt"/>
              </a:rPr>
              <a:t>18.6 Resistance split-phase motor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539" y="634544"/>
            <a:ext cx="11703719" cy="5965039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 fontScale="92500"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dirty="0">
                <a:highlight>
                  <a:srgbClr val="FFFF00"/>
                </a:highlight>
              </a:rPr>
              <a:t>Main winding </a:t>
            </a:r>
            <a:r>
              <a:rPr lang="en-US" sz="2800" dirty="0"/>
              <a:t>(having large number of turns) of 1-phase motor is usually </a:t>
            </a:r>
            <a:r>
              <a:rPr lang="en-US" sz="2800" dirty="0">
                <a:highlight>
                  <a:srgbClr val="FFFF00"/>
                </a:highlight>
              </a:rPr>
              <a:t>made of large wire to reduce I</a:t>
            </a:r>
            <a:r>
              <a:rPr lang="en-US" sz="2800" baseline="30000" dirty="0">
                <a:highlight>
                  <a:srgbClr val="FFFF00"/>
                </a:highlight>
              </a:rPr>
              <a:t>2</a:t>
            </a:r>
            <a:r>
              <a:rPr lang="en-US" sz="2800" dirty="0">
                <a:highlight>
                  <a:srgbClr val="FFFF00"/>
                </a:highlight>
              </a:rPr>
              <a:t>R losses , </a:t>
            </a:r>
            <a:r>
              <a:rPr lang="en-US" sz="2800" dirty="0"/>
              <a:t>Main winding will be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more inductive </a:t>
            </a:r>
            <a:r>
              <a:rPr lang="en-US" sz="2800" dirty="0">
                <a:highlight>
                  <a:srgbClr val="FFFF00"/>
                </a:highlight>
              </a:rPr>
              <a:t>than Resistive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dirty="0">
                <a:highlight>
                  <a:srgbClr val="FFFF00"/>
                </a:highlight>
              </a:rPr>
              <a:t>the inductive reactance is high and resistance is low =&gt; Locked-rotor current </a:t>
            </a:r>
            <a:r>
              <a:rPr lang="en-US" sz="2800" b="1" dirty="0">
                <a:highlight>
                  <a:srgbClr val="FFFF00"/>
                </a:highlight>
              </a:rPr>
              <a:t>I</a:t>
            </a:r>
            <a:r>
              <a:rPr lang="en-US" sz="2800" b="1" baseline="-25000" dirty="0">
                <a:highlight>
                  <a:srgbClr val="FFFF00"/>
                </a:highlight>
              </a:rPr>
              <a:t>s </a:t>
            </a:r>
            <a:r>
              <a:rPr lang="en-US" sz="2800" dirty="0">
                <a:highlight>
                  <a:srgbClr val="FFFF00"/>
                </a:highlight>
              </a:rPr>
              <a:t>lags behind the applied voltage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dirty="0" err="1">
                <a:highlight>
                  <a:srgbClr val="FFFF00"/>
                </a:highlight>
              </a:rPr>
              <a:t>Auxiliry</a:t>
            </a:r>
            <a:r>
              <a:rPr lang="en-US" sz="2800" dirty="0">
                <a:highlight>
                  <a:srgbClr val="FFFF00"/>
                </a:highlight>
              </a:rPr>
              <a:t> winding </a:t>
            </a:r>
            <a:r>
              <a:rPr lang="en-US" sz="2800" dirty="0"/>
              <a:t>is made of </a:t>
            </a:r>
            <a:r>
              <a:rPr lang="en-US" sz="2800" dirty="0">
                <a:highlight>
                  <a:srgbClr val="FFFF00"/>
                </a:highlight>
              </a:rPr>
              <a:t>small wire and less number of turns and will be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more resistive.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Ia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 will be more nearly in phase with E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b="1" dirty="0"/>
              <a:t>In resistance split-phase motor</a:t>
            </a:r>
            <a:r>
              <a:rPr lang="en-US" sz="2800" dirty="0"/>
              <a:t>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2800" dirty="0"/>
              <a:t>The resulting phase angle </a:t>
            </a:r>
            <a:r>
              <a:rPr lang="el-GR" sz="2800" b="1" dirty="0"/>
              <a:t>α</a:t>
            </a:r>
            <a:r>
              <a:rPr lang="en-US" sz="2800" dirty="0"/>
              <a:t> between </a:t>
            </a:r>
            <a:r>
              <a:rPr lang="en-US" sz="2800" b="1" dirty="0"/>
              <a:t>I</a:t>
            </a:r>
            <a:r>
              <a:rPr lang="en-US" sz="2800" b="1" baseline="-25000" dirty="0"/>
              <a:t>a </a:t>
            </a:r>
            <a:r>
              <a:rPr lang="en-US" sz="2800" dirty="0"/>
              <a:t>and </a:t>
            </a:r>
            <a:r>
              <a:rPr lang="en-US" sz="2800" b="1" dirty="0"/>
              <a:t>I</a:t>
            </a:r>
            <a:r>
              <a:rPr lang="en-US" sz="2800" b="1" baseline="-25000" dirty="0"/>
              <a:t>s </a:t>
            </a:r>
            <a:r>
              <a:rPr lang="en-US" sz="2800" dirty="0"/>
              <a:t>produces starting torque.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dirty="0"/>
              <a:t>Line current </a:t>
            </a:r>
            <a:r>
              <a:rPr lang="en-US" sz="2800" b="1" dirty="0"/>
              <a:t>I</a:t>
            </a:r>
            <a:r>
              <a:rPr lang="en-US" sz="2800" b="1" baseline="-25000" dirty="0"/>
              <a:t>L </a:t>
            </a:r>
            <a:r>
              <a:rPr lang="en-US" sz="2800" dirty="0"/>
              <a:t>is equal to phasor sum of </a:t>
            </a:r>
            <a:r>
              <a:rPr lang="en-US" sz="2800" b="1" dirty="0"/>
              <a:t>I</a:t>
            </a:r>
            <a:r>
              <a:rPr lang="en-US" sz="2800" b="1" baseline="-25000" dirty="0"/>
              <a:t>a </a:t>
            </a:r>
            <a:r>
              <a:rPr lang="en-US" sz="2800" dirty="0"/>
              <a:t>and </a:t>
            </a:r>
            <a:r>
              <a:rPr lang="en-US" sz="2800" b="1" dirty="0"/>
              <a:t>I</a:t>
            </a:r>
            <a:r>
              <a:rPr lang="en-US" sz="2800" b="1" baseline="-25000" dirty="0"/>
              <a:t>s , </a:t>
            </a:r>
            <a:r>
              <a:rPr lang="en-US" sz="2800" b="1" dirty="0"/>
              <a:t>I</a:t>
            </a:r>
            <a:r>
              <a:rPr lang="en-US" sz="2800" b="1" baseline="-25000" dirty="0"/>
              <a:t>L </a:t>
            </a:r>
            <a:r>
              <a:rPr lang="en-US" sz="2800" dirty="0"/>
              <a:t>is  6 to 7 times the nominal full load current of rotor at start.</a:t>
            </a:r>
            <a:endParaRPr lang="en-US" sz="2800" b="1" baseline="-25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dirty="0"/>
              <a:t>Due to small wire usage for auxiliary winding, </a:t>
            </a:r>
            <a:r>
              <a:rPr lang="en-US" sz="2800" b="1" dirty="0"/>
              <a:t>current density </a:t>
            </a:r>
            <a:r>
              <a:rPr lang="en-US" sz="2800" dirty="0"/>
              <a:t>is high and winding heats up very quickly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dirty="0"/>
              <a:t>So, starting period must be limited in order to avoid winding burning or motor must be used with thermal relay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9FCA40-F557-42D9-8C49-48D0FF8D3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66675F-9D01-4D4C-A24F-9C9EB2B7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183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18.6 Resistance split-phase motor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26" y="1388303"/>
            <a:ext cx="8386868" cy="54696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0F71C7-0700-4C39-8594-8A62C8AE1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85A0F-3107-4990-8A55-EC4269AD7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66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6631" t="16259" r="76630" b="4927"/>
          <a:stretch/>
        </p:blipFill>
        <p:spPr>
          <a:xfrm>
            <a:off x="2597425" y="-1"/>
            <a:ext cx="4505739" cy="68171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D245A8-EB19-4F07-92E5-7622CA3E5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96C6A-E4E6-44D7-925F-2035F8DFB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3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029844" cy="477078"/>
          </a:xfrm>
        </p:spPr>
        <p:txBody>
          <a:bodyPr>
            <a:normAutofit fontScale="90000"/>
          </a:bodyPr>
          <a:lstStyle/>
          <a:p>
            <a:r>
              <a:rPr lang="en-US" sz="2900" b="1" u="sng" dirty="0">
                <a:latin typeface="+mn-lt"/>
              </a:rPr>
              <a:t>18.7 Capacitor-start motor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064" y="477078"/>
            <a:ext cx="11898405" cy="622345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 lnSpcReduction="10000"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dirty="0"/>
              <a:t>Identical to split-phase motor </a:t>
            </a:r>
            <a:r>
              <a:rPr lang="en-US" sz="2800" dirty="0">
                <a:solidFill>
                  <a:srgbClr val="FF0000"/>
                </a:solidFill>
                <a:highlight>
                  <a:srgbClr val="FFFF00"/>
                </a:highlight>
              </a:rPr>
              <a:t>with same number of turns</a:t>
            </a:r>
            <a:r>
              <a:rPr lang="en-US" sz="2800" dirty="0"/>
              <a:t> of auxiliary windings as that of main winding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dirty="0"/>
              <a:t>Capacitor and centrifugal switch are connected in series with auxiliary windings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b="1" dirty="0"/>
              <a:t>Capacitor is used to produces greater phase shift between I</a:t>
            </a:r>
            <a:r>
              <a:rPr lang="en-US" sz="2800" b="1" baseline="-25000" dirty="0"/>
              <a:t>a </a:t>
            </a:r>
            <a:r>
              <a:rPr lang="en-US" sz="2800" b="1" dirty="0"/>
              <a:t>and I</a:t>
            </a:r>
            <a:r>
              <a:rPr lang="en-US" sz="2800" b="1" baseline="-25000" dirty="0"/>
              <a:t>s </a:t>
            </a:r>
            <a:r>
              <a:rPr lang="en-US" sz="2800" b="1" dirty="0"/>
              <a:t> provided I</a:t>
            </a:r>
            <a:r>
              <a:rPr lang="en-US" sz="2800" b="1" baseline="-25000" dirty="0"/>
              <a:t>a </a:t>
            </a:r>
            <a:r>
              <a:rPr lang="en-US" sz="2800" b="1" dirty="0"/>
              <a:t>leads I</a:t>
            </a:r>
            <a:r>
              <a:rPr lang="en-US" sz="2800" b="1" baseline="-25000" dirty="0"/>
              <a:t>s </a:t>
            </a:r>
            <a:endParaRPr lang="en-US" sz="2800" b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b="1" dirty="0"/>
              <a:t>This approach </a:t>
            </a:r>
            <a:r>
              <a:rPr lang="en-US" sz="2800" b="1" i="1" dirty="0">
                <a:solidFill>
                  <a:srgbClr val="FF0000"/>
                </a:solidFill>
                <a:highlight>
                  <a:srgbClr val="FFFF00"/>
                </a:highlight>
              </a:rPr>
              <a:t>reduces starting current </a:t>
            </a:r>
            <a:r>
              <a:rPr lang="en-US" sz="2800" b="1" dirty="0"/>
              <a:t>in auxiliary winding </a:t>
            </a:r>
            <a:r>
              <a:rPr lang="en-US" sz="2800" dirty="0"/>
              <a:t>for same starting torque as compared to split-phase motor =&gt; Less heat up =&gt; Smaller line current </a:t>
            </a:r>
            <a:r>
              <a:rPr lang="en-US" sz="2800" b="1" dirty="0"/>
              <a:t>I</a:t>
            </a:r>
            <a:r>
              <a:rPr lang="en-US" sz="2800" b="1" baseline="-25000" dirty="0"/>
              <a:t>L</a:t>
            </a:r>
            <a:endParaRPr lang="en-US" sz="28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dirty="0"/>
              <a:t>Due to </a:t>
            </a:r>
            <a:r>
              <a:rPr lang="en-US" sz="2800" dirty="0">
                <a:highlight>
                  <a:srgbClr val="FFFF00"/>
                </a:highlight>
              </a:rPr>
              <a:t>high starting torque and low </a:t>
            </a:r>
            <a:r>
              <a:rPr lang="en-US" sz="2800" b="1" dirty="0">
                <a:highlight>
                  <a:srgbClr val="FFFF00"/>
                </a:highlight>
              </a:rPr>
              <a:t>I</a:t>
            </a:r>
            <a:r>
              <a:rPr lang="en-US" sz="2800" b="1" baseline="-25000" dirty="0">
                <a:highlight>
                  <a:srgbClr val="FFFF00"/>
                </a:highlight>
              </a:rPr>
              <a:t>a </a:t>
            </a:r>
            <a:r>
              <a:rPr lang="en-US" sz="2800" dirty="0"/>
              <a:t>, capacitor start motors are preferred for application involving frequent and prolong starting periods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b="1" dirty="0">
                <a:highlight>
                  <a:srgbClr val="FFFF00"/>
                </a:highlight>
              </a:rPr>
              <a:t>I</a:t>
            </a:r>
            <a:r>
              <a:rPr lang="en-US" sz="2800" b="1" baseline="-25000" dirty="0">
                <a:highlight>
                  <a:srgbClr val="FFFF00"/>
                </a:highlight>
              </a:rPr>
              <a:t>L </a:t>
            </a:r>
            <a:r>
              <a:rPr lang="en-US" sz="2800" dirty="0">
                <a:highlight>
                  <a:srgbClr val="FFFF00"/>
                </a:highlight>
              </a:rPr>
              <a:t>is  4 to 5 times </a:t>
            </a:r>
            <a:r>
              <a:rPr lang="en-US" sz="2800" dirty="0"/>
              <a:t>the nominal current of rotor at start.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b="1" dirty="0"/>
              <a:t>Better starting characteristics than that of split-phase motor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2800" b="1" dirty="0"/>
              <a:t>Capacitor-start </a:t>
            </a:r>
            <a:r>
              <a:rPr lang="en-US" sz="2800" dirty="0"/>
              <a:t>motors are used when high starting torque is required </a:t>
            </a:r>
            <a:endParaRPr lang="en-US" sz="2800" b="1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28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0627AB-43B5-4AFF-9134-5C1D61684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CD30D-E387-41E1-AC46-D797790C2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61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3999" y="1122362"/>
            <a:ext cx="9369287" cy="2840037"/>
          </a:xfrm>
        </p:spPr>
        <p:txBody>
          <a:bodyPr>
            <a:normAutofit/>
          </a:bodyPr>
          <a:lstStyle/>
          <a:p>
            <a:r>
              <a:rPr lang="en-US" b="1" dirty="0">
                <a:latin typeface="+mn-lt"/>
              </a:rPr>
              <a:t>Chapter 18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Single-Phase Motors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8509E-9C6B-4B45-8942-6CC62974D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8BCCFD-BAC5-47F3-8AF5-A1579072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8142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18.7 Capacitor-start motor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473" y="1388302"/>
            <a:ext cx="8877575" cy="54696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6650CE-22D9-4552-86E8-AD318F579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583021-0351-4A00-AA41-D9E85FFD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0283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18.7 Capacitor-start motor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1" y="1388303"/>
            <a:ext cx="11132257" cy="5461411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A8CFDF-3457-432D-AC86-0D9A6866B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EE19AB-85A3-4BAE-9175-813B9BD38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6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18.7 Capacitor-start motor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139" y="1384018"/>
            <a:ext cx="10619936" cy="547398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DAF1B0-7997-43CC-92DA-3D333DEBD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72B8A6-2929-40B8-997E-59D0AB4F8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74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2" y="0"/>
            <a:ext cx="10029844" cy="634544"/>
          </a:xfrm>
        </p:spPr>
        <p:txBody>
          <a:bodyPr>
            <a:normAutofit/>
          </a:bodyPr>
          <a:lstStyle/>
          <a:p>
            <a:r>
              <a:rPr lang="en-US" sz="2900" b="1" u="sng" dirty="0">
                <a:latin typeface="+mn-lt"/>
              </a:rPr>
              <a:t>18.8 Efficiency and power factor of single-phase motors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6361" y="634544"/>
            <a:ext cx="11593604" cy="6223456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4000" dirty="0"/>
              <a:t>Efficiency and power factor of </a:t>
            </a:r>
            <a:r>
              <a:rPr lang="en-US" sz="4000" b="1" dirty="0"/>
              <a:t>fractional horse-power single-phase induction motor </a:t>
            </a:r>
            <a:r>
              <a:rPr lang="en-US" sz="4000" dirty="0"/>
              <a:t>are usually low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FF0000"/>
                </a:solidFill>
              </a:rPr>
              <a:t>Low power factor is mainly due to large magnetizing current that ranges between 70% to 90% of full-load current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4000" dirty="0"/>
              <a:t>These motor at no-load have substantial temperature rises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4000" dirty="0">
                <a:solidFill>
                  <a:srgbClr val="FF0000"/>
                </a:solidFill>
              </a:rPr>
              <a:t>Integral horsepower single-phase motors can have efficiencies and power factors above 80%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40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4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F7F9B1-2719-4C20-A7F8-ED961844B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2258D4-3A41-49A9-AB22-4B1CFB6B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445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2" y="0"/>
            <a:ext cx="10029844" cy="634544"/>
          </a:xfrm>
        </p:spPr>
        <p:txBody>
          <a:bodyPr>
            <a:normAutofit/>
          </a:bodyPr>
          <a:lstStyle/>
          <a:p>
            <a:r>
              <a:rPr lang="en-US" sz="2900" b="1" dirty="0">
                <a:latin typeface="+mn-lt"/>
              </a:rPr>
              <a:t>18.10 Capacitor-run motor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6361" y="634544"/>
            <a:ext cx="11593604" cy="5912030"/>
          </a:xfrm>
          <a:solidFill>
            <a:schemeClr val="accent4">
              <a:lumMod val="40000"/>
              <a:lumOff val="60000"/>
            </a:schemeClr>
          </a:solidFill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/>
              <a:t>Capacitor-run motor is 2-phase motor that receives its power from single-phase source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Construction: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Consist of two windings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One is directly connected to source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Other winding is also connected to source but in series with capacitor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b="1" dirty="0"/>
              <a:t>Capacitor-fed winding has large number of turns of relatively small wire as compared to directly connected wire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b="1" dirty="0"/>
              <a:t>Application: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dirty="0"/>
              <a:t>Due to its quiet nature (2-phase) it used to drive fixed loads in hospitals, studios and at places where silence is important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Has high power factor on account of the capacitor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No requirement of centrifugal switch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Starting torque is low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dirty="0"/>
              <a:t>Motor acts as true 2-phase motor only if operated at full-load=&gt; 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Fluxes 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ɸ</a:t>
            </a:r>
            <a:r>
              <a:rPr lang="en-US" sz="2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a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 and 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ɸ</a:t>
            </a:r>
            <a:r>
              <a:rPr lang="en-US" sz="2000" b="1" baseline="-25000" dirty="0">
                <a:solidFill>
                  <a:srgbClr val="FF0000"/>
                </a:solidFill>
                <a:highlight>
                  <a:srgbClr val="FFFF00"/>
                </a:highlight>
              </a:rPr>
              <a:t>S</a:t>
            </a:r>
            <a:r>
              <a:rPr lang="en-US" sz="2000" dirty="0">
                <a:solidFill>
                  <a:srgbClr val="FF0000"/>
                </a:solidFill>
                <a:highlight>
                  <a:srgbClr val="FFFF00"/>
                </a:highlight>
              </a:rPr>
              <a:t> created by two windings are equal and out of phase by </a:t>
            </a:r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90° =&gt; Vibration-free motor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343BC0-D322-4C66-B489-3AB971B13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52832-68EF-4C18-AFDB-6AB4D68D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122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18.10 Capacitor-run motor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17" y="1395968"/>
            <a:ext cx="8653670" cy="5454367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E6D9DC-3D58-4AA6-8853-2393C24B5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2620D1-B382-47CA-99AB-EE64AF611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81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2" y="0"/>
            <a:ext cx="10029844" cy="634544"/>
          </a:xfrm>
        </p:spPr>
        <p:txBody>
          <a:bodyPr>
            <a:normAutofit/>
          </a:bodyPr>
          <a:lstStyle/>
          <a:p>
            <a:r>
              <a:rPr lang="en-US" sz="2900" b="1" u="sng" dirty="0">
                <a:latin typeface="+mn-lt"/>
              </a:rPr>
              <a:t>18.11 Reversing the direction of rotation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6361" y="634544"/>
            <a:ext cx="11593604" cy="5938534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dirty="0"/>
              <a:t>For reversing the direction of rotation, we either interchange the leads of auxiliary or main winding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/>
              <a:t>For single-phase motor equipped with centrifugal switch: </a:t>
            </a:r>
            <a:r>
              <a:rPr lang="en-US" sz="2800" dirty="0"/>
              <a:t>Direction can not be reversed while motor is running because only one winding is there while motor is running =&gt; If main winding leads are interchanged, motor will continue to run in the same direction </a:t>
            </a:r>
            <a:endParaRPr lang="en-US" sz="2800" b="1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/>
              <a:t>For capacitor-run motor: </a:t>
            </a:r>
            <a:r>
              <a:rPr lang="en-US" sz="2800" dirty="0"/>
              <a:t>Direction can be reversed while motor is running because both windings are in circuit all the time 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/>
              <a:t>For small motors: </a:t>
            </a:r>
            <a:r>
              <a:rPr lang="en-US" sz="2800" dirty="0"/>
              <a:t>Direction can be reversed using double-throw switch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dirty="0"/>
              <a:t>Main and Auxiliary windings are identical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Position 1: </a:t>
            </a:r>
            <a:r>
              <a:rPr lang="en-US" sz="2400" dirty="0"/>
              <a:t>A is main winding and motor turns in CW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2400" b="1" dirty="0"/>
              <a:t>Position 2: </a:t>
            </a:r>
            <a:r>
              <a:rPr lang="en-US" sz="2400" dirty="0"/>
              <a:t>B is main winding and motor turns in CCW after becoming in halt condition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9284A5-181A-477D-B00D-B46238729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A761DA-B6E8-4785-9C81-FA3512086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341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18.11 Reversing the direction of rotation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77" y="1388303"/>
            <a:ext cx="5624845" cy="5461412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0F477-BE10-4C56-B027-D2D4757F3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1DF3E-6BDA-4DA3-87C1-3E5586008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923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18.13 Universal Motors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F9ADE-215E-4EF4-A59A-30403426D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770" y="1598073"/>
            <a:ext cx="3798888" cy="36618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D417FD-2783-4C90-ADA0-AC5B5F1EA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39" y="5469697"/>
            <a:ext cx="4552950" cy="1057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E9CCEB-EFA9-4163-B598-FE8A4F4C8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435" y="1598456"/>
            <a:ext cx="4572000" cy="470535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F5D0F3F-B092-49D0-9F24-986B99F62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74A5DA-FD24-46B4-AE74-E61170867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8946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2114A-98A0-4A59-AA08-846FE3982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00C8E2-D741-4EED-AA6B-9302CF59F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448DE1-2575-40C9-9240-165CD1A5C5DC}"/>
              </a:ext>
            </a:extLst>
          </p:cNvPr>
          <p:cNvSpPr txBox="1"/>
          <p:nvPr/>
        </p:nvSpPr>
        <p:spPr>
          <a:xfrm>
            <a:off x="1962961" y="2372139"/>
            <a:ext cx="7057380" cy="175432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600" u="sng" dirty="0"/>
              <a:t>Summary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Topics: 18.1-18.8,18.10, 18.11, 18.13</a:t>
            </a:r>
          </a:p>
          <a:p>
            <a:pPr algn="ctr"/>
            <a:r>
              <a:rPr lang="en-US" sz="3600" dirty="0">
                <a:solidFill>
                  <a:srgbClr val="FF0000"/>
                </a:solidFill>
              </a:rPr>
              <a:t>Examples: 18.1-18.2</a:t>
            </a:r>
          </a:p>
        </p:txBody>
      </p:sp>
    </p:spTree>
    <p:extLst>
      <p:ext uri="{BB962C8B-B14F-4D97-AF65-F5344CB8AC3E}">
        <p14:creationId xmlns:p14="http://schemas.microsoft.com/office/powerpoint/2010/main" val="436081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2" y="0"/>
            <a:ext cx="10029844" cy="634544"/>
          </a:xfrm>
        </p:spPr>
        <p:txBody>
          <a:bodyPr>
            <a:normAutofit/>
          </a:bodyPr>
          <a:lstStyle/>
          <a:p>
            <a:r>
              <a:rPr lang="en-US" sz="2900" b="1" u="sng" dirty="0">
                <a:latin typeface="+mn-lt"/>
              </a:rPr>
              <a:t>18.1 Construction of a single-phase induction motor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6362" y="634544"/>
            <a:ext cx="11419276" cy="5527717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3600" dirty="0"/>
              <a:t>Similar to that of 3-phase induction motor 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3600" dirty="0"/>
              <a:t>Composed of squirrel-cage rotor and stator carries main windings and smaller auxiliary winding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3600" b="1" dirty="0"/>
              <a:t>Main winding: </a:t>
            </a:r>
            <a:r>
              <a:rPr lang="en-US" sz="3600" dirty="0"/>
              <a:t>Creates set of N and S poles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en-US" sz="3600" b="1" dirty="0"/>
              <a:t>Smaller auxiliary winding: </a:t>
            </a:r>
            <a:r>
              <a:rPr lang="en-US" sz="3600" dirty="0"/>
              <a:t>Operates during short period of time when motor starts up and have same number of poles as the main winding have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3600" b="1" dirty="0"/>
              <a:t>Construction is shown step by step in images: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2A8E77-E5FC-4CB2-A4B5-90494810C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572A68-6A49-4260-A506-B5B264F48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313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18.1 Construction of a single-phase induction motor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917" y="1405523"/>
            <a:ext cx="10038165" cy="54607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C79A9C-D4B3-44A8-B011-DC6922B0E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E4C6-2A4E-43C5-AB36-D9CDABCD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5635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18.1 Construction of a single-phase induction motor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9" y="1405523"/>
            <a:ext cx="11007522" cy="546076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C74257-E088-40E1-A558-FB1F8E114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A15EB-7FE0-4A4B-BCB4-B3C6DC467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84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18.1 Construction of a single-phase induction motor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39" y="1456852"/>
            <a:ext cx="11007522" cy="535810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EC3D77-930E-467C-96D8-53C711E3C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8C63AD-9B82-4C74-A465-B49A135E1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52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2" y="0"/>
            <a:ext cx="10029844" cy="634544"/>
          </a:xfrm>
        </p:spPr>
        <p:txBody>
          <a:bodyPr>
            <a:normAutofit/>
          </a:bodyPr>
          <a:lstStyle/>
          <a:p>
            <a:r>
              <a:rPr lang="en-US" sz="2900" b="1" u="sng" dirty="0">
                <a:latin typeface="+mn-lt"/>
              </a:rPr>
              <a:t>18.2 Synchronous speed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841" y="1749287"/>
            <a:ext cx="6537449" cy="3695080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BB5EE3-2DDB-414E-AC2D-4C17FF25D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F7CEE-A3F6-4873-AD15-ACB5A17E8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04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362" y="0"/>
            <a:ext cx="10029844" cy="634544"/>
          </a:xfrm>
        </p:spPr>
        <p:txBody>
          <a:bodyPr>
            <a:normAutofit/>
          </a:bodyPr>
          <a:lstStyle/>
          <a:p>
            <a:r>
              <a:rPr lang="en-US" sz="2900" b="1" u="sng" dirty="0">
                <a:latin typeface="+mn-lt"/>
              </a:rPr>
              <a:t>18.3 Torque-speed characteristic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6362" y="634544"/>
            <a:ext cx="11514090" cy="5779508"/>
          </a:xfrm>
          <a:solidFill>
            <a:schemeClr val="accent6">
              <a:lumMod val="20000"/>
              <a:lumOff val="80000"/>
            </a:schemeClr>
          </a:solidFill>
        </p:spPr>
        <p:txBody>
          <a:bodyPr>
            <a:norm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3600" dirty="0"/>
              <a:t>Schematic diagram of rotor and main winding of a 2-pole induction motor is shown: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3600" dirty="0"/>
              <a:t>On application of AC voltage, flux is produced but it pulsates back and forth and no rotation is produced like 3-phase induction motor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3600" dirty="0"/>
              <a:t>Initial external spin is required in either direction for rotation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3600" dirty="0"/>
              <a:t>Motor develops powerful torque as it approaches the synchronous speed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D5C81C-AC1C-4892-84AE-963EF2437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F4350-BA51-40D2-B010-29724CC6B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29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6" name="Rectangle 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18.3 Torque-speed characteristic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99"/>
            <a:ext cx="12192000" cy="4664765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ABE104-DF9A-42E3-8563-6781574F3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EE350-Electric Machinery Fundamentals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D4174-2526-4CAB-B8AE-DC44E6B8F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5300A-58DC-40DB-8266-5DAB654BB6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640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6348</TotalTime>
  <Words>1263</Words>
  <Application>Microsoft Office PowerPoint</Application>
  <PresentationFormat>Widescreen</PresentationFormat>
  <Paragraphs>157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Algerian</vt:lpstr>
      <vt:lpstr>Arial</vt:lpstr>
      <vt:lpstr>Calibri</vt:lpstr>
      <vt:lpstr>Calibri Light</vt:lpstr>
      <vt:lpstr>Times New Roman</vt:lpstr>
      <vt:lpstr>Wingdings</vt:lpstr>
      <vt:lpstr>Office Theme</vt:lpstr>
      <vt:lpstr>Electrical Machinery Fundamentals</vt:lpstr>
      <vt:lpstr>Chapter 18 Single-Phase Motors</vt:lpstr>
      <vt:lpstr>18.1 Construction of a single-phase induction motor </vt:lpstr>
      <vt:lpstr>18.1 Construction of a single-phase induction motor</vt:lpstr>
      <vt:lpstr>18.1 Construction of a single-phase induction motor</vt:lpstr>
      <vt:lpstr>18.1 Construction of a single-phase induction motor</vt:lpstr>
      <vt:lpstr>18.2 Synchronous speed</vt:lpstr>
      <vt:lpstr>18.3 Torque-speed characteristic</vt:lpstr>
      <vt:lpstr>18.3 Torque-speed characteristic</vt:lpstr>
      <vt:lpstr>18.4 Principle of operation</vt:lpstr>
      <vt:lpstr>PowerPoint Presentation</vt:lpstr>
      <vt:lpstr>18.4 Principle of operation</vt:lpstr>
      <vt:lpstr>18.4 Principle of operation</vt:lpstr>
      <vt:lpstr>18.5 Locked-rotor torque</vt:lpstr>
      <vt:lpstr>18.5 Locked-rotor torque</vt:lpstr>
      <vt:lpstr>18.6 Resistance split-phase motor</vt:lpstr>
      <vt:lpstr>18.6 Resistance split-phase motor</vt:lpstr>
      <vt:lpstr>PowerPoint Presentation</vt:lpstr>
      <vt:lpstr>18.7 Capacitor-start motor</vt:lpstr>
      <vt:lpstr>18.7 Capacitor-start motor</vt:lpstr>
      <vt:lpstr>18.7 Capacitor-start motor</vt:lpstr>
      <vt:lpstr>18.7 Capacitor-start motor</vt:lpstr>
      <vt:lpstr>18.8 Efficiency and power factor of single-phase motors</vt:lpstr>
      <vt:lpstr>18.10 Capacitor-run motor</vt:lpstr>
      <vt:lpstr>18.10 Capacitor-run motor</vt:lpstr>
      <vt:lpstr>18.11 Reversing the direction of rotation</vt:lpstr>
      <vt:lpstr>18.11 Reversing the direction of rotation</vt:lpstr>
      <vt:lpstr>18.13 Universal Motors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Conventional and Electron Current Flow</dc:title>
  <dc:creator>Umar Virk</dc:creator>
  <cp:lastModifiedBy>Dr. Aashir Walid</cp:lastModifiedBy>
  <cp:revision>809</cp:revision>
  <dcterms:created xsi:type="dcterms:W3CDTF">2016-09-07T16:18:06Z</dcterms:created>
  <dcterms:modified xsi:type="dcterms:W3CDTF">2020-07-06T18:53:37Z</dcterms:modified>
</cp:coreProperties>
</file>